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6464300" cy="9144000"/>
  <p:notesSz cx="9801225" cy="143573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2997200" y="1076325"/>
            <a:ext cx="3806825" cy="5383213"/>
          </a:xfrm>
          <a:prstGeom prst="rect">
            <a:avLst/>
          </a:prstGeom>
        </p:spPr>
        <p:txBody>
          <a:bodyPr lIns="133091" tIns="66545" rIns="133091" bIns="66545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306831" y="6819742"/>
            <a:ext cx="7187566" cy="6460807"/>
          </a:xfrm>
          <a:prstGeom prst="rect">
            <a:avLst/>
          </a:prstGeom>
        </p:spPr>
        <p:txBody>
          <a:bodyPr lIns="133091" tIns="66545" rIns="133091" bIns="6654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9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484823" y="2840569"/>
            <a:ext cx="5494655" cy="196003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69644" y="5181600"/>
            <a:ext cx="4525012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e du titre"/>
          <p:cNvSpPr txBox="1">
            <a:spLocks noGrp="1"/>
          </p:cNvSpPr>
          <p:nvPr>
            <p:ph type="title"/>
          </p:nvPr>
        </p:nvSpPr>
        <p:spPr>
          <a:xfrm>
            <a:off x="3514961" y="488951"/>
            <a:ext cx="1090853" cy="104013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2" name="Texte niveau 1…"/>
          <p:cNvSpPr txBox="1">
            <a:spLocks noGrp="1"/>
          </p:cNvSpPr>
          <p:nvPr>
            <p:ph type="body" idx="1"/>
          </p:nvPr>
        </p:nvSpPr>
        <p:spPr>
          <a:xfrm>
            <a:off x="242411" y="488951"/>
            <a:ext cx="3164815" cy="10401301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510635" y="5875866"/>
            <a:ext cx="5494655" cy="18161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10635" y="3875618"/>
            <a:ext cx="5494655" cy="200025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242411" y="2844800"/>
            <a:ext cx="2127833" cy="804545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23216" y="2046815"/>
            <a:ext cx="2856190" cy="853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283775" y="2046815"/>
            <a:ext cx="2857312" cy="85301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323216" y="364066"/>
            <a:ext cx="2126710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idx="1"/>
          </p:nvPr>
        </p:nvSpPr>
        <p:spPr>
          <a:xfrm>
            <a:off x="2527362" y="364066"/>
            <a:ext cx="3613726" cy="7804154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323216" y="1913468"/>
            <a:ext cx="2126710" cy="625475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1267048" y="6400801"/>
            <a:ext cx="3878580" cy="75565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267048" y="817032"/>
            <a:ext cx="3878580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67048" y="7156452"/>
            <a:ext cx="3878580" cy="10731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323215" y="366183"/>
            <a:ext cx="581787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323215" y="2133600"/>
            <a:ext cx="5817871" cy="6034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877105" y="858393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3_PLANTILLA_SINTEXTO.pdf" descr="A3_PLANTILLA_SINTEX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06"/>
            <a:ext cx="6464300" cy="914178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Col·locar…"/>
          <p:cNvSpPr txBox="1">
            <a:spLocks noGrp="1"/>
          </p:cNvSpPr>
          <p:nvPr>
            <p:ph type="subTitle" sz="quarter" idx="1"/>
          </p:nvPr>
        </p:nvSpPr>
        <p:spPr>
          <a:xfrm>
            <a:off x="7517076" y="3087435"/>
            <a:ext cx="2759949" cy="2747699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70000"/>
              </a:lnSpc>
              <a:defRPr>
                <a:solidFill>
                  <a:srgbClr val="FFFFFF"/>
                </a:solidFill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pPr>
            <a:r>
              <a:rPr dirty="0" err="1"/>
              <a:t>Col·locar</a:t>
            </a:r>
            <a:endParaRPr dirty="0"/>
          </a:p>
          <a:p>
            <a:pPr>
              <a:lnSpc>
                <a:spcPct val="70000"/>
              </a:lnSpc>
              <a:defRPr>
                <a:solidFill>
                  <a:srgbClr val="FFFFFF"/>
                </a:solidFill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pPr>
            <a:r>
              <a:rPr dirty="0" err="1"/>
              <a:t>Imatge</a:t>
            </a:r>
            <a:endParaRPr dirty="0"/>
          </a:p>
          <a:p>
            <a:pPr>
              <a:lnSpc>
                <a:spcPct val="70000"/>
              </a:lnSpc>
              <a:spcBef>
                <a:spcPts val="200"/>
              </a:spcBef>
              <a:defRPr sz="1200">
                <a:solidFill>
                  <a:srgbClr val="FFFFFF"/>
                </a:solidFill>
                <a:latin typeface="Akzidenz-Grotesk BQ Regular"/>
                <a:ea typeface="Akzidenz-Grotesk BQ Regular"/>
                <a:cs typeface="Akzidenz-Grotesk BQ Regular"/>
                <a:sym typeface="Akzidenz-Grotesk BQ Regular"/>
              </a:defRPr>
            </a:pPr>
            <a:r>
              <a:rPr dirty="0"/>
              <a:t>(</a:t>
            </a:r>
            <a:r>
              <a:rPr dirty="0" err="1"/>
              <a:t>Treure</a:t>
            </a:r>
            <a:r>
              <a:rPr dirty="0"/>
              <a:t> marc blanc </a:t>
            </a:r>
          </a:p>
          <a:p>
            <a:pPr>
              <a:lnSpc>
                <a:spcPct val="70000"/>
              </a:lnSpc>
              <a:spcBef>
                <a:spcPts val="200"/>
              </a:spcBef>
              <a:defRPr sz="1200">
                <a:solidFill>
                  <a:srgbClr val="FFFFFF"/>
                </a:solidFill>
                <a:latin typeface="Akzidenz-Grotesk BQ Regular"/>
                <a:ea typeface="Akzidenz-Grotesk BQ Regular"/>
                <a:cs typeface="Akzidenz-Grotesk BQ Regular"/>
                <a:sym typeface="Akzidenz-Grotesk BQ Regular"/>
              </a:defRPr>
            </a:pPr>
            <a:r>
              <a:rPr dirty="0"/>
              <a:t>de </a:t>
            </a:r>
            <a:r>
              <a:rPr dirty="0" err="1"/>
              <a:t>referencia</a:t>
            </a:r>
            <a:r>
              <a:rPr dirty="0"/>
              <a:t> </a:t>
            </a:r>
            <a:r>
              <a:rPr dirty="0" err="1"/>
              <a:t>tamany</a:t>
            </a:r>
            <a:r>
              <a:rPr dirty="0"/>
              <a:t> </a:t>
            </a:r>
            <a:r>
              <a:rPr dirty="0" err="1"/>
              <a:t>imatge</a:t>
            </a:r>
            <a:r>
              <a:rPr dirty="0"/>
              <a:t>)</a:t>
            </a:r>
          </a:p>
        </p:txBody>
      </p:sp>
      <p:sp>
        <p:nvSpPr>
          <p:cNvPr id="114" name="CuadroTexto 3"/>
          <p:cNvSpPr txBox="1"/>
          <p:nvPr/>
        </p:nvSpPr>
        <p:spPr>
          <a:xfrm>
            <a:off x="2776220" y="6553527"/>
            <a:ext cx="2342945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200">
                <a:solidFill>
                  <a:srgbClr val="FFFFFF"/>
                </a:solidFill>
                <a:latin typeface="Akzidenz-Grotesk BQ Regular"/>
                <a:ea typeface="Akzidenz-Grotesk BQ Regular"/>
                <a:cs typeface="Akzidenz-Grotesk BQ Regular"/>
                <a:sym typeface="Akzidenz-Grotesk BQ Regular"/>
              </a:defRPr>
            </a:pPr>
            <a:r>
              <a:rPr dirty="0"/>
              <a:t>Places </a:t>
            </a:r>
            <a:r>
              <a:rPr lang="ca-ES" dirty="0" smtClean="0"/>
              <a:t>limita</a:t>
            </a:r>
            <a:r>
              <a:rPr dirty="0" smtClean="0"/>
              <a:t>des</a:t>
            </a:r>
            <a:r>
              <a:rPr dirty="0"/>
              <a:t>, </a:t>
            </a:r>
            <a:r>
              <a:rPr dirty="0" err="1"/>
              <a:t>inscripcions</a:t>
            </a:r>
            <a:r>
              <a:rPr dirty="0"/>
              <a:t> </a:t>
            </a:r>
            <a:r>
              <a:rPr dirty="0" smtClean="0"/>
              <a:t>a</a:t>
            </a:r>
            <a:r>
              <a:rPr lang="ca-ES" dirty="0" smtClean="0"/>
              <a:t>l</a:t>
            </a:r>
            <a:r>
              <a:rPr dirty="0" smtClean="0"/>
              <a:t> </a:t>
            </a:r>
            <a:endParaRPr dirty="0"/>
          </a:p>
          <a:p>
            <a:pPr>
              <a:lnSpc>
                <a:spcPct val="80000"/>
              </a:lnSpc>
              <a:defRPr sz="1200">
                <a:solidFill>
                  <a:srgbClr val="FFFFFF"/>
                </a:solidFill>
                <a:latin typeface="Akzidenz-Grotesk BQ Regular"/>
                <a:ea typeface="Akzidenz-Grotesk BQ Regular"/>
                <a:cs typeface="Akzidenz-Grotesk BQ Regular"/>
                <a:sym typeface="Akzidenz-Grotesk BQ Regular"/>
              </a:defRPr>
            </a:pPr>
            <a:r>
              <a:rPr lang="ca-ES" dirty="0"/>
              <a:t>t</a:t>
            </a:r>
            <a:r>
              <a:rPr lang="ca-ES" dirty="0" smtClean="0"/>
              <a:t>elèfon 93 8862091</a:t>
            </a:r>
            <a:endParaRPr dirty="0"/>
          </a:p>
        </p:txBody>
      </p:sp>
      <p:sp>
        <p:nvSpPr>
          <p:cNvPr id="115" name="CuadroTexto 7"/>
          <p:cNvSpPr txBox="1"/>
          <p:nvPr/>
        </p:nvSpPr>
        <p:spPr>
          <a:xfrm>
            <a:off x="3349030" y="6888832"/>
            <a:ext cx="1249697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200"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pPr>
            <a:r>
              <a:rPr lang="ca-ES" sz="2200" dirty="0" smtClean="0"/>
              <a:t>Vic</a:t>
            </a:r>
            <a:r>
              <a:rPr sz="2000" dirty="0" smtClean="0"/>
              <a:t> </a:t>
            </a:r>
            <a:r>
              <a:rPr sz="1500" dirty="0" smtClean="0">
                <a:latin typeface="Akzidenz-Grotesk BQ Regular"/>
                <a:ea typeface="Akzidenz-Grotesk BQ Regular"/>
                <a:cs typeface="Akzidenz-Grotesk BQ Regular"/>
                <a:sym typeface="Akzidenz-Grotesk BQ Regular"/>
              </a:rPr>
              <a:t>(</a:t>
            </a:r>
            <a:r>
              <a:rPr lang="ca-ES" sz="1500" dirty="0" smtClean="0">
                <a:latin typeface="Akzidenz-Grotesk BQ Regular"/>
                <a:ea typeface="Akzidenz-Grotesk BQ Regular"/>
                <a:cs typeface="Akzidenz-Grotesk BQ Regular"/>
                <a:sym typeface="Akzidenz-Grotesk BQ Regular"/>
              </a:rPr>
              <a:t>Osona</a:t>
            </a:r>
            <a:r>
              <a:rPr sz="1500" dirty="0" smtClean="0">
                <a:latin typeface="Akzidenz-Grotesk BQ Regular"/>
                <a:ea typeface="Akzidenz-Grotesk BQ Regular"/>
                <a:cs typeface="Akzidenz-Grotesk BQ Regular"/>
                <a:sym typeface="Akzidenz-Grotesk BQ Regular"/>
              </a:rPr>
              <a:t>)</a:t>
            </a:r>
            <a:endParaRPr sz="1500" dirty="0">
              <a:latin typeface="Akzidenz-Grotesk BQ Regular"/>
              <a:ea typeface="Akzidenz-Grotesk BQ Regular"/>
              <a:cs typeface="Akzidenz-Grotesk BQ Regular"/>
              <a:sym typeface="Akzidenz-Grotesk BQ Regular"/>
            </a:endParaRPr>
          </a:p>
        </p:txBody>
      </p:sp>
      <p:sp>
        <p:nvSpPr>
          <p:cNvPr id="116" name="CuadroTexto 8"/>
          <p:cNvSpPr txBox="1"/>
          <p:nvPr/>
        </p:nvSpPr>
        <p:spPr>
          <a:xfrm>
            <a:off x="3349030" y="7141109"/>
            <a:ext cx="2323709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pPr>
            <a:r>
              <a:rPr dirty="0" smtClean="0"/>
              <a:t>Di</a:t>
            </a:r>
            <a:r>
              <a:rPr lang="ca-ES" dirty="0" err="1" smtClean="0"/>
              <a:t>ssabte</a:t>
            </a:r>
            <a:r>
              <a:rPr dirty="0" smtClean="0"/>
              <a:t> </a:t>
            </a:r>
            <a:r>
              <a:rPr lang="ca-ES" smtClean="0"/>
              <a:t>12 </a:t>
            </a:r>
            <a:r>
              <a:rPr dirty="0" err="1" smtClean="0"/>
              <a:t>d’octubre</a:t>
            </a:r>
            <a:endParaRPr dirty="0"/>
          </a:p>
          <a:p>
            <a:pPr>
              <a:defRPr>
                <a:solidFill>
                  <a:srgbClr val="FFFFFF"/>
                </a:solidFill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pPr>
            <a:r>
              <a:rPr dirty="0"/>
              <a:t>de </a:t>
            </a:r>
            <a:r>
              <a:rPr dirty="0" smtClean="0"/>
              <a:t>201</a:t>
            </a:r>
            <a:r>
              <a:rPr lang="ca-ES" dirty="0" smtClean="0"/>
              <a:t>9</a:t>
            </a:r>
            <a:r>
              <a:rPr dirty="0" smtClean="0"/>
              <a:t>     </a:t>
            </a:r>
            <a:endParaRPr dirty="0"/>
          </a:p>
        </p:txBody>
      </p:sp>
      <p:sp>
        <p:nvSpPr>
          <p:cNvPr id="117" name="CuadroTexto 9"/>
          <p:cNvSpPr txBox="1"/>
          <p:nvPr/>
        </p:nvSpPr>
        <p:spPr>
          <a:xfrm>
            <a:off x="3479958" y="7703560"/>
            <a:ext cx="144383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Akzidenz-Grotesk BQ Regular"/>
                <a:ea typeface="Akzidenz-Grotesk BQ Regular"/>
                <a:cs typeface="Akzidenz-Grotesk BQ Regular"/>
                <a:sym typeface="Akzidenz-Grotesk BQ Regular"/>
              </a:defRPr>
            </a:lvl1pPr>
          </a:lstStyle>
          <a:p>
            <a:r>
              <a:rPr dirty="0"/>
              <a:t>De </a:t>
            </a:r>
            <a:r>
              <a:rPr dirty="0" smtClean="0"/>
              <a:t>1</a:t>
            </a:r>
            <a:r>
              <a:rPr lang="ca-ES" dirty="0" smtClean="0"/>
              <a:t>7</a:t>
            </a:r>
            <a:r>
              <a:rPr dirty="0" smtClean="0"/>
              <a:t> </a:t>
            </a:r>
            <a:r>
              <a:rPr dirty="0"/>
              <a:t>a </a:t>
            </a:r>
            <a:r>
              <a:rPr lang="ca-ES" dirty="0" smtClean="0"/>
              <a:t>18,30</a:t>
            </a:r>
            <a:r>
              <a:rPr dirty="0" smtClean="0"/>
              <a:t>h</a:t>
            </a:r>
            <a:endParaRPr dirty="0"/>
          </a:p>
        </p:txBody>
      </p:sp>
      <p:sp>
        <p:nvSpPr>
          <p:cNvPr id="118" name="CuadroTexto 10"/>
          <p:cNvSpPr txBox="1"/>
          <p:nvPr/>
        </p:nvSpPr>
        <p:spPr>
          <a:xfrm>
            <a:off x="2776220" y="5835134"/>
            <a:ext cx="196463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u="sng">
                <a:solidFill>
                  <a:srgbClr val="FFFFFF"/>
                </a:solidFill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lvl1pPr>
          </a:lstStyle>
          <a:p>
            <a:r>
              <a:rPr dirty="0" smtClean="0"/>
              <a:t>Visit</a:t>
            </a:r>
            <a:r>
              <a:rPr lang="ca-ES" dirty="0" smtClean="0"/>
              <a:t>a guiada </a:t>
            </a:r>
          </a:p>
          <a:p>
            <a:r>
              <a:rPr lang="ca-ES" dirty="0" smtClean="0"/>
              <a:t>al centre històric</a:t>
            </a:r>
            <a:r>
              <a:rPr dirty="0" smtClean="0"/>
              <a:t>   </a:t>
            </a:r>
            <a:endParaRPr dirty="0"/>
          </a:p>
        </p:txBody>
      </p:sp>
      <p:sp>
        <p:nvSpPr>
          <p:cNvPr id="119" name="CuadroTexto 1"/>
          <p:cNvSpPr txBox="1"/>
          <p:nvPr/>
        </p:nvSpPr>
        <p:spPr>
          <a:xfrm>
            <a:off x="3006880" y="6110935"/>
            <a:ext cx="15644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u="sng">
                <a:solidFill>
                  <a:srgbClr val="FFFFFF"/>
                </a:solidFill>
                <a:latin typeface="Akzidenz-Grotesk BQ Super"/>
                <a:ea typeface="Akzidenz-Grotesk BQ Super"/>
                <a:cs typeface="Akzidenz-Grotesk BQ Super"/>
                <a:sym typeface="Akzidenz-Grotesk BQ Super"/>
              </a:defRPr>
            </a:lvl1pPr>
          </a:lstStyle>
          <a:p>
            <a:r>
              <a:rPr dirty="0" smtClean="0"/>
              <a:t> </a:t>
            </a:r>
            <a:endParaRPr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4" y="3184342"/>
            <a:ext cx="4624886" cy="24584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45</Words>
  <Application>Microsoft Office PowerPoint</Application>
  <PresentationFormat>Personalitzat</PresentationFormat>
  <Paragraphs>14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6" baseType="lpstr">
      <vt:lpstr>Akzidenz-Grotesk BQ Regular</vt:lpstr>
      <vt:lpstr>Akzidenz-Grotesk BQ Super</vt:lpstr>
      <vt:lpstr>Arial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Pilar Canellas Solà</cp:lastModifiedBy>
  <cp:revision>5</cp:revision>
  <cp:lastPrinted>2019-09-27T15:54:28Z</cp:lastPrinted>
  <dcterms:modified xsi:type="dcterms:W3CDTF">2019-09-30T07:20:09Z</dcterms:modified>
</cp:coreProperties>
</file>