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7200900" cy="32385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5B3A6-2073-476A-BF36-30C69EB28805}" v="428" dt="2020-02-13T10:42:43.053"/>
    <p1510:client id="{73E09D9D-3697-4E50-BD6B-1ABCC6D3060B}" v="3" dt="2020-02-12T11:41:28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6405"/>
  </p:normalViewPr>
  <p:slideViewPr>
    <p:cSldViewPr snapToGrid="0">
      <p:cViewPr varScale="1">
        <p:scale>
          <a:sx n="202" d="100"/>
          <a:sy n="202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0113" y="530005"/>
            <a:ext cx="5400675" cy="1127478"/>
          </a:xfrm>
        </p:spPr>
        <p:txBody>
          <a:bodyPr anchor="b"/>
          <a:lstStyle>
            <a:lvl1pPr algn="ctr">
              <a:defRPr sz="2833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0113" y="1700962"/>
            <a:ext cx="5400675" cy="781888"/>
          </a:xfrm>
        </p:spPr>
        <p:txBody>
          <a:bodyPr/>
          <a:lstStyle>
            <a:lvl1pPr marL="0" indent="0" algn="ctr">
              <a:buNone/>
              <a:defRPr sz="1133"/>
            </a:lvl1pPr>
            <a:lvl2pPr marL="215890" indent="0" algn="ctr">
              <a:buNone/>
              <a:defRPr sz="944"/>
            </a:lvl2pPr>
            <a:lvl3pPr marL="431780" indent="0" algn="ctr">
              <a:buNone/>
              <a:defRPr sz="850"/>
            </a:lvl3pPr>
            <a:lvl4pPr marL="647670" indent="0" algn="ctr">
              <a:buNone/>
              <a:defRPr sz="756"/>
            </a:lvl4pPr>
            <a:lvl5pPr marL="863559" indent="0" algn="ctr">
              <a:buNone/>
              <a:defRPr sz="756"/>
            </a:lvl5pPr>
            <a:lvl6pPr marL="1079449" indent="0" algn="ctr">
              <a:buNone/>
              <a:defRPr sz="756"/>
            </a:lvl6pPr>
            <a:lvl7pPr marL="1295339" indent="0" algn="ctr">
              <a:buNone/>
              <a:defRPr sz="756"/>
            </a:lvl7pPr>
            <a:lvl8pPr marL="1511229" indent="0" algn="ctr">
              <a:buNone/>
              <a:defRPr sz="756"/>
            </a:lvl8pPr>
            <a:lvl9pPr marL="1727119" indent="0" algn="ctr">
              <a:buNone/>
              <a:defRPr sz="756"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153144" y="172420"/>
            <a:ext cx="1552694" cy="2744479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062" y="172420"/>
            <a:ext cx="4568071" cy="2744479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312" y="807376"/>
            <a:ext cx="6210776" cy="1347126"/>
          </a:xfrm>
        </p:spPr>
        <p:txBody>
          <a:bodyPr anchor="b"/>
          <a:lstStyle>
            <a:lvl1pPr>
              <a:defRPr sz="2833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1312" y="2167246"/>
            <a:ext cx="6210776" cy="708422"/>
          </a:xfrm>
        </p:spPr>
        <p:txBody>
          <a:bodyPr/>
          <a:lstStyle>
            <a:lvl1pPr marL="0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1pPr>
            <a:lvl2pPr marL="215890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2pPr>
            <a:lvl3pPr marL="43178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67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55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44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33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22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1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062" y="862100"/>
            <a:ext cx="3060383" cy="2054799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45455" y="862100"/>
            <a:ext cx="3060383" cy="2054799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000" y="172421"/>
            <a:ext cx="6210776" cy="62596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6000" y="793882"/>
            <a:ext cx="3046318" cy="389070"/>
          </a:xfrm>
        </p:spPr>
        <p:txBody>
          <a:bodyPr anchor="b"/>
          <a:lstStyle>
            <a:lvl1pPr marL="0" indent="0">
              <a:buNone/>
              <a:defRPr sz="1133" b="1"/>
            </a:lvl1pPr>
            <a:lvl2pPr marL="215890" indent="0">
              <a:buNone/>
              <a:defRPr sz="944" b="1"/>
            </a:lvl2pPr>
            <a:lvl3pPr marL="431780" indent="0">
              <a:buNone/>
              <a:defRPr sz="850" b="1"/>
            </a:lvl3pPr>
            <a:lvl4pPr marL="647670" indent="0">
              <a:buNone/>
              <a:defRPr sz="756" b="1"/>
            </a:lvl4pPr>
            <a:lvl5pPr marL="863559" indent="0">
              <a:buNone/>
              <a:defRPr sz="756" b="1"/>
            </a:lvl5pPr>
            <a:lvl6pPr marL="1079449" indent="0">
              <a:buNone/>
              <a:defRPr sz="756" b="1"/>
            </a:lvl6pPr>
            <a:lvl7pPr marL="1295339" indent="0">
              <a:buNone/>
              <a:defRPr sz="756" b="1"/>
            </a:lvl7pPr>
            <a:lvl8pPr marL="1511229" indent="0">
              <a:buNone/>
              <a:defRPr sz="756" b="1"/>
            </a:lvl8pPr>
            <a:lvl9pPr marL="1727119" indent="0">
              <a:buNone/>
              <a:defRPr sz="756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6000" y="1182952"/>
            <a:ext cx="3046318" cy="1739944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645456" y="793882"/>
            <a:ext cx="3061320" cy="389070"/>
          </a:xfrm>
        </p:spPr>
        <p:txBody>
          <a:bodyPr anchor="b"/>
          <a:lstStyle>
            <a:lvl1pPr marL="0" indent="0">
              <a:buNone/>
              <a:defRPr sz="1133" b="1"/>
            </a:lvl1pPr>
            <a:lvl2pPr marL="215890" indent="0">
              <a:buNone/>
              <a:defRPr sz="944" b="1"/>
            </a:lvl2pPr>
            <a:lvl3pPr marL="431780" indent="0">
              <a:buNone/>
              <a:defRPr sz="850" b="1"/>
            </a:lvl3pPr>
            <a:lvl4pPr marL="647670" indent="0">
              <a:buNone/>
              <a:defRPr sz="756" b="1"/>
            </a:lvl4pPr>
            <a:lvl5pPr marL="863559" indent="0">
              <a:buNone/>
              <a:defRPr sz="756" b="1"/>
            </a:lvl5pPr>
            <a:lvl6pPr marL="1079449" indent="0">
              <a:buNone/>
              <a:defRPr sz="756" b="1"/>
            </a:lvl6pPr>
            <a:lvl7pPr marL="1295339" indent="0">
              <a:buNone/>
              <a:defRPr sz="756" b="1"/>
            </a:lvl7pPr>
            <a:lvl8pPr marL="1511229" indent="0">
              <a:buNone/>
              <a:defRPr sz="756" b="1"/>
            </a:lvl8pPr>
            <a:lvl9pPr marL="1727119" indent="0">
              <a:buNone/>
              <a:defRPr sz="756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645456" y="1182952"/>
            <a:ext cx="3061320" cy="1739944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000" y="215900"/>
            <a:ext cx="2322477" cy="755650"/>
          </a:xfrm>
        </p:spPr>
        <p:txBody>
          <a:bodyPr anchor="b"/>
          <a:lstStyle>
            <a:lvl1pPr>
              <a:defRPr sz="151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61320" y="466284"/>
            <a:ext cx="3645456" cy="2301434"/>
          </a:xfrm>
        </p:spPr>
        <p:txBody>
          <a:bodyPr/>
          <a:lstStyle>
            <a:lvl1pPr>
              <a:defRPr sz="1511"/>
            </a:lvl1pPr>
            <a:lvl2pPr>
              <a:defRPr sz="1322"/>
            </a:lvl2pPr>
            <a:lvl3pPr>
              <a:defRPr sz="1133"/>
            </a:lvl3pPr>
            <a:lvl4pPr>
              <a:defRPr sz="944"/>
            </a:lvl4pPr>
            <a:lvl5pPr>
              <a:defRPr sz="944"/>
            </a:lvl5pPr>
            <a:lvl6pPr>
              <a:defRPr sz="944"/>
            </a:lvl6pPr>
            <a:lvl7pPr>
              <a:defRPr sz="944"/>
            </a:lvl7pPr>
            <a:lvl8pPr>
              <a:defRPr sz="944"/>
            </a:lvl8pPr>
            <a:lvl9pPr>
              <a:defRPr sz="944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6000" y="971550"/>
            <a:ext cx="2322477" cy="1799917"/>
          </a:xfrm>
        </p:spPr>
        <p:txBody>
          <a:bodyPr/>
          <a:lstStyle>
            <a:lvl1pPr marL="0" indent="0">
              <a:buNone/>
              <a:defRPr sz="756"/>
            </a:lvl1pPr>
            <a:lvl2pPr marL="215890" indent="0">
              <a:buNone/>
              <a:defRPr sz="661"/>
            </a:lvl2pPr>
            <a:lvl3pPr marL="431780" indent="0">
              <a:buNone/>
              <a:defRPr sz="567"/>
            </a:lvl3pPr>
            <a:lvl4pPr marL="647670" indent="0">
              <a:buNone/>
              <a:defRPr sz="472"/>
            </a:lvl4pPr>
            <a:lvl5pPr marL="863559" indent="0">
              <a:buNone/>
              <a:defRPr sz="472"/>
            </a:lvl5pPr>
            <a:lvl6pPr marL="1079449" indent="0">
              <a:buNone/>
              <a:defRPr sz="472"/>
            </a:lvl6pPr>
            <a:lvl7pPr marL="1295339" indent="0">
              <a:buNone/>
              <a:defRPr sz="472"/>
            </a:lvl7pPr>
            <a:lvl8pPr marL="1511229" indent="0">
              <a:buNone/>
              <a:defRPr sz="472"/>
            </a:lvl8pPr>
            <a:lvl9pPr marL="1727119" indent="0">
              <a:buNone/>
              <a:defRPr sz="472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000" y="215900"/>
            <a:ext cx="2322477" cy="755650"/>
          </a:xfrm>
        </p:spPr>
        <p:txBody>
          <a:bodyPr anchor="b"/>
          <a:lstStyle>
            <a:lvl1pPr>
              <a:defRPr sz="151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1320" y="466284"/>
            <a:ext cx="3645456" cy="2301434"/>
          </a:xfrm>
        </p:spPr>
        <p:txBody>
          <a:bodyPr/>
          <a:lstStyle>
            <a:lvl1pPr marL="0" indent="0">
              <a:buNone/>
              <a:defRPr sz="1511"/>
            </a:lvl1pPr>
            <a:lvl2pPr marL="215890" indent="0">
              <a:buNone/>
              <a:defRPr sz="1322"/>
            </a:lvl2pPr>
            <a:lvl3pPr marL="431780" indent="0">
              <a:buNone/>
              <a:defRPr sz="1133"/>
            </a:lvl3pPr>
            <a:lvl4pPr marL="647670" indent="0">
              <a:buNone/>
              <a:defRPr sz="944"/>
            </a:lvl4pPr>
            <a:lvl5pPr marL="863559" indent="0">
              <a:buNone/>
              <a:defRPr sz="944"/>
            </a:lvl5pPr>
            <a:lvl6pPr marL="1079449" indent="0">
              <a:buNone/>
              <a:defRPr sz="944"/>
            </a:lvl6pPr>
            <a:lvl7pPr marL="1295339" indent="0">
              <a:buNone/>
              <a:defRPr sz="944"/>
            </a:lvl7pPr>
            <a:lvl8pPr marL="1511229" indent="0">
              <a:buNone/>
              <a:defRPr sz="944"/>
            </a:lvl8pPr>
            <a:lvl9pPr marL="1727119" indent="0">
              <a:buNone/>
              <a:defRPr sz="944"/>
            </a:lvl9pPr>
          </a:lstStyle>
          <a:p>
            <a:r>
              <a:rPr lang="ca-ES" smtClean="0"/>
              <a:t>Feu clic a la icona per afegir una imatge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6000" y="971550"/>
            <a:ext cx="2322477" cy="1799917"/>
          </a:xfrm>
        </p:spPr>
        <p:txBody>
          <a:bodyPr/>
          <a:lstStyle>
            <a:lvl1pPr marL="0" indent="0">
              <a:buNone/>
              <a:defRPr sz="756"/>
            </a:lvl1pPr>
            <a:lvl2pPr marL="215890" indent="0">
              <a:buNone/>
              <a:defRPr sz="661"/>
            </a:lvl2pPr>
            <a:lvl3pPr marL="431780" indent="0">
              <a:buNone/>
              <a:defRPr sz="567"/>
            </a:lvl3pPr>
            <a:lvl4pPr marL="647670" indent="0">
              <a:buNone/>
              <a:defRPr sz="472"/>
            </a:lvl4pPr>
            <a:lvl5pPr marL="863559" indent="0">
              <a:buNone/>
              <a:defRPr sz="472"/>
            </a:lvl5pPr>
            <a:lvl6pPr marL="1079449" indent="0">
              <a:buNone/>
              <a:defRPr sz="472"/>
            </a:lvl6pPr>
            <a:lvl7pPr marL="1295339" indent="0">
              <a:buNone/>
              <a:defRPr sz="472"/>
            </a:lvl7pPr>
            <a:lvl8pPr marL="1511229" indent="0">
              <a:buNone/>
              <a:defRPr sz="472"/>
            </a:lvl8pPr>
            <a:lvl9pPr marL="1727119" indent="0">
              <a:buNone/>
              <a:defRPr sz="472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062" y="172421"/>
            <a:ext cx="6210776" cy="625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062" y="862100"/>
            <a:ext cx="6210776" cy="205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062" y="3001610"/>
            <a:ext cx="1620203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85298" y="3001610"/>
            <a:ext cx="2430304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085635" y="3001610"/>
            <a:ext cx="1620203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cturisme.cat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guiesosona.ca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urisme@vic.cat" TargetMode="External"/><Relationship Id="rId5" Type="http://schemas.openxmlformats.org/officeDocument/2006/relationships/hyperlink" Target="mailto:infoguiesvic@gmail.com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barco, agua, calle&#10;&#10;Descripción generada con confianza muy alta">
            <a:extLst>
              <a:ext uri="{FF2B5EF4-FFF2-40B4-BE49-F238E27FC236}">
                <a16:creationId xmlns:a16="http://schemas.microsoft.com/office/drawing/2014/main" id="{C99550A4-AF53-4173-A364-A6DED266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7" y="-6433"/>
            <a:ext cx="7216772" cy="3274602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 charset="0"/>
                <a:ea typeface="Taz" charset="0"/>
                <a:cs typeface="Taz" charset="0"/>
              </a:rPr>
              <a:t>VISITA GUIADA DELS DIUMENGES | </a:t>
            </a:r>
            <a:r>
              <a:rPr lang="es-ES" b="1" dirty="0" err="1">
                <a:solidFill>
                  <a:srgbClr val="C00000"/>
                </a:solidFill>
                <a:latin typeface="Taz" charset="0"/>
                <a:ea typeface="Taz" charset="0"/>
                <a:cs typeface="Taz" charset="0"/>
              </a:rPr>
              <a:t>Gener</a:t>
            </a:r>
            <a:r>
              <a:rPr lang="es-ES" b="1" dirty="0">
                <a:solidFill>
                  <a:srgbClr val="C00000"/>
                </a:solidFill>
                <a:latin typeface="Taz" charset="0"/>
                <a:ea typeface="Taz" charset="0"/>
                <a:cs typeface="Taz" charset="0"/>
              </a:rPr>
              <a:t>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promer mes:</a:t>
            </a:r>
            <a:endParaRPr lang="es-ES" sz="105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6" y="-61345"/>
            <a:ext cx="7376919" cy="3317661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rgbClr val="C00000"/>
                </a:solidFill>
                <a:latin typeface="Taz"/>
              </a:rPr>
              <a:t>Gener 2020</a:t>
            </a:r>
            <a:endParaRPr lang="es-ES" b="1">
              <a:solidFill>
                <a:srgbClr val="C00000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43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5" y="-61345"/>
            <a:ext cx="7376916" cy="3317661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DIUMENGES | </a:t>
            </a:r>
            <a:r>
              <a:rPr lang="es-ES" b="1" dirty="0" err="1">
                <a:solidFill>
                  <a:srgbClr val="C00000"/>
                </a:solidFill>
                <a:latin typeface="Taz"/>
              </a:rPr>
              <a:t>Gener</a:t>
            </a:r>
            <a:r>
              <a:rPr lang="es-ES" b="1" dirty="0">
                <a:solidFill>
                  <a:srgbClr val="C00000"/>
                </a:solidFill>
                <a:latin typeface="Taz"/>
              </a:rPr>
              <a:t> 2020</a:t>
            </a:r>
            <a:endParaRPr lang="es-ES" b="1" dirty="0">
              <a:solidFill>
                <a:srgbClr val="C00000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84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9" y="-64870"/>
            <a:ext cx="7376925" cy="332471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 charset="0"/>
                <a:ea typeface="Taz" charset="0"/>
                <a:cs typeface="Taz" charset="0"/>
              </a:rPr>
              <a:t>VISITA GUIADA DELS DIUMENGES | </a:t>
            </a:r>
            <a:r>
              <a:rPr lang="es-ES" b="1" dirty="0" smtClean="0">
                <a:solidFill>
                  <a:srgbClr val="C00000"/>
                </a:solidFill>
                <a:latin typeface="Taz" charset="0"/>
                <a:ea typeface="Taz" charset="0"/>
                <a:cs typeface="Taz" charset="0"/>
              </a:rPr>
              <a:t>Abril </a:t>
            </a:r>
            <a:r>
              <a:rPr lang="es-ES" b="1" dirty="0">
                <a:solidFill>
                  <a:srgbClr val="C00000"/>
                </a:solidFill>
              </a:rPr>
              <a:t>2022</a:t>
            </a:r>
            <a:endParaRPr lang="es-ES" b="1" dirty="0">
              <a:solidFill>
                <a:srgbClr val="C00000"/>
              </a:solidFill>
              <a:latin typeface="Taz" charset="0"/>
              <a:ea typeface="Taz" charset="0"/>
              <a:cs typeface="Taz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209554" y="577934"/>
            <a:ext cx="70506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>
                <a:latin typeface="Taz ExtraBold" charset="0"/>
                <a:ea typeface="Taz ExtraBold" charset="0"/>
                <a:cs typeface="Taz ExtraBold" charset="0"/>
              </a:rPr>
              <a:t>ELS RETAULES BARROCS DE SANT FELIP I SANTA TERESA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5340" y="969543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dirty="0">
                <a:latin typeface="Taz"/>
                <a:ea typeface="+mn-lt"/>
                <a:cs typeface="+mn-lt"/>
              </a:rPr>
              <a:t>Dates: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>
                <a:latin typeface="Taz"/>
                <a:ea typeface="+mn-lt"/>
                <a:cs typeface="+mn-lt"/>
              </a:rPr>
              <a:t>Diumenges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6, 13, 20 </a:t>
            </a:r>
            <a:r>
              <a:rPr lang="es-ES" sz="1400" dirty="0">
                <a:latin typeface="Taz"/>
                <a:ea typeface="+mn-lt"/>
                <a:cs typeface="+mn-lt"/>
              </a:rPr>
              <a:t>i 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27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d’abril</a:t>
            </a:r>
            <a:endParaRPr lang="es-ES" sz="1400" dirty="0">
              <a:latin typeface="Taz"/>
            </a:endParaRPr>
          </a:p>
          <a:p>
            <a:r>
              <a:rPr lang="es-ES" sz="1400" b="1" dirty="0">
                <a:latin typeface="Taz"/>
                <a:ea typeface="+mn-lt"/>
                <a:cs typeface="+mn-lt"/>
              </a:rPr>
              <a:t>Hora </a:t>
            </a:r>
            <a:r>
              <a:rPr lang="es-ES" sz="1400" b="1" dirty="0" err="1">
                <a:latin typeface="Taz"/>
                <a:ea typeface="+mn-lt"/>
                <a:cs typeface="+mn-lt"/>
              </a:rPr>
              <a:t>d’inici</a:t>
            </a:r>
            <a:r>
              <a:rPr lang="es-ES" sz="1400" b="1" dirty="0">
                <a:latin typeface="Taz"/>
                <a:ea typeface="+mn-lt"/>
                <a:cs typeface="+mn-lt"/>
              </a:rPr>
              <a:t>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2/4 de 12 </a:t>
            </a:r>
            <a:r>
              <a:rPr lang="es-ES" sz="1400" dirty="0">
                <a:latin typeface="Taz"/>
                <a:ea typeface="+mn-lt"/>
                <a:cs typeface="+mn-lt"/>
              </a:rPr>
              <a:t>del </a:t>
            </a:r>
            <a:r>
              <a:rPr lang="es-ES" sz="1400" dirty="0" err="1">
                <a:latin typeface="Taz"/>
                <a:ea typeface="+mn-lt"/>
                <a:cs typeface="+mn-lt"/>
              </a:rPr>
              <a:t>migdia</a:t>
            </a:r>
            <a:endParaRPr lang="es-ES" sz="1400" dirty="0">
              <a:latin typeface="Taz"/>
            </a:endParaRPr>
          </a:p>
          <a:p>
            <a:r>
              <a:rPr lang="es-ES" sz="1400" b="1" dirty="0" err="1">
                <a:latin typeface="Taz"/>
                <a:ea typeface="+mn-lt"/>
                <a:cs typeface="+mn-lt"/>
              </a:rPr>
              <a:t>Trobada</a:t>
            </a:r>
            <a:r>
              <a:rPr lang="es-ES" sz="1400" dirty="0">
                <a:latin typeface="Taz"/>
                <a:ea typeface="+mn-lt"/>
                <a:cs typeface="+mn-lt"/>
              </a:rPr>
              <a:t>: Oficina de </a:t>
            </a:r>
            <a:r>
              <a:rPr lang="es-ES" sz="1400" dirty="0" err="1">
                <a:latin typeface="Taz"/>
                <a:ea typeface="+mn-lt"/>
                <a:cs typeface="+mn-lt"/>
              </a:rPr>
              <a:t>Turisme</a:t>
            </a:r>
            <a:r>
              <a:rPr lang="es-ES" sz="1400" dirty="0">
                <a:latin typeface="Taz"/>
                <a:ea typeface="+mn-lt"/>
                <a:cs typeface="+mn-lt"/>
              </a:rPr>
              <a:t> de Vic</a:t>
            </a:r>
            <a:endParaRPr lang="es-ES" sz="1400" dirty="0">
              <a:latin typeface="Taz"/>
            </a:endParaRPr>
          </a:p>
          <a:p>
            <a:r>
              <a:rPr lang="es-ES" sz="1400" b="1" dirty="0">
                <a:latin typeface="Taz"/>
                <a:ea typeface="+mn-lt"/>
                <a:cs typeface="+mn-lt"/>
              </a:rPr>
              <a:t>Preu: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5€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>
                <a:latin typeface="Taz"/>
                <a:ea typeface="+mn-lt"/>
                <a:cs typeface="+mn-lt"/>
              </a:rPr>
              <a:t>adults</a:t>
            </a:r>
            <a:r>
              <a:rPr lang="es-ES" sz="1400" dirty="0">
                <a:latin typeface="Taz"/>
                <a:ea typeface="+mn-lt"/>
                <a:cs typeface="+mn-lt"/>
              </a:rPr>
              <a:t> (</a:t>
            </a:r>
            <a:r>
              <a:rPr lang="es-ES" sz="1400" dirty="0" err="1">
                <a:latin typeface="Taz"/>
                <a:ea typeface="+mn-lt"/>
                <a:cs typeface="+mn-lt"/>
              </a:rPr>
              <a:t>menors</a:t>
            </a:r>
            <a:r>
              <a:rPr lang="es-ES" sz="1400" dirty="0">
                <a:latin typeface="Taz"/>
                <a:ea typeface="+mn-lt"/>
                <a:cs typeface="+mn-lt"/>
              </a:rPr>
              <a:t> de 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10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>
                <a:latin typeface="Taz"/>
                <a:ea typeface="+mn-lt"/>
                <a:cs typeface="+mn-lt"/>
              </a:rPr>
              <a:t>anys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>
                <a:latin typeface="Taz"/>
                <a:ea typeface="+mn-lt"/>
                <a:cs typeface="+mn-lt"/>
              </a:rPr>
              <a:t>gratuït</a:t>
            </a:r>
            <a:r>
              <a:rPr lang="es-ES" sz="1400" dirty="0">
                <a:latin typeface="Taz"/>
                <a:ea typeface="+mn-lt"/>
                <a:cs typeface="+mn-lt"/>
              </a:rPr>
              <a:t>)</a:t>
            </a:r>
            <a:endParaRPr lang="es-ES" sz="1400" dirty="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0" y="2079989"/>
            <a:ext cx="45356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 smtClean="0">
                <a:latin typeface="Taz"/>
                <a:ea typeface="+mn-lt"/>
                <a:cs typeface="+mn-lt"/>
              </a:rPr>
              <a:t>Reserva</a:t>
            </a:r>
            <a:r>
              <a:rPr lang="es-ES" sz="1200" dirty="0">
                <a:latin typeface="Taz"/>
                <a:ea typeface="+mn-lt"/>
                <a:cs typeface="+mn-lt"/>
              </a:rPr>
              <a:t> </a:t>
            </a:r>
            <a:r>
              <a:rPr lang="es-ES" sz="1200" dirty="0" err="1">
                <a:latin typeface="Taz"/>
                <a:ea typeface="+mn-lt"/>
                <a:cs typeface="+mn-lt"/>
              </a:rPr>
              <a:t>prèvia</a:t>
            </a:r>
            <a:r>
              <a:rPr lang="es-ES" sz="1200" dirty="0">
                <a:latin typeface="Taz"/>
                <a:ea typeface="+mn-lt"/>
                <a:cs typeface="+mn-lt"/>
              </a:rPr>
              <a:t> a </a:t>
            </a:r>
            <a:r>
              <a:rPr lang="es-ES" sz="1200" dirty="0" err="1">
                <a:latin typeface="Taz"/>
                <a:ea typeface="+mn-lt"/>
                <a:cs typeface="+mn-lt"/>
              </a:rPr>
              <a:t>l’</a:t>
            </a:r>
            <a:r>
              <a:rPr lang="es-ES" sz="1200" b="1" dirty="0" err="1">
                <a:latin typeface="Taz"/>
                <a:ea typeface="+mn-lt"/>
                <a:cs typeface="+mn-lt"/>
              </a:rPr>
              <a:t>Oficina</a:t>
            </a:r>
            <a:r>
              <a:rPr lang="es-ES" sz="1200" b="1" dirty="0">
                <a:latin typeface="Taz"/>
                <a:ea typeface="+mn-lt"/>
                <a:cs typeface="+mn-lt"/>
              </a:rPr>
              <a:t> de </a:t>
            </a:r>
            <a:r>
              <a:rPr lang="es-ES" sz="1200" b="1" dirty="0" err="1" smtClean="0">
                <a:latin typeface="Taz"/>
                <a:ea typeface="+mn-lt"/>
                <a:cs typeface="+mn-lt"/>
              </a:rPr>
              <a:t>Turisme</a:t>
            </a:r>
            <a:r>
              <a:rPr lang="es-ES" sz="1200" b="1" dirty="0" smtClean="0">
                <a:latin typeface="Taz"/>
                <a:ea typeface="+mn-lt"/>
                <a:cs typeface="+mn-lt"/>
              </a:rPr>
              <a:t> </a:t>
            </a:r>
            <a:r>
              <a:rPr lang="es-ES" sz="1200" dirty="0" smtClean="0">
                <a:latin typeface="Taz"/>
                <a:ea typeface="+mn-lt"/>
                <a:cs typeface="+mn-lt"/>
              </a:rPr>
              <a:t>(</a:t>
            </a:r>
            <a:r>
              <a:rPr lang="es-ES" sz="1200" dirty="0" err="1" smtClean="0">
                <a:latin typeface="Taz"/>
                <a:ea typeface="+mn-lt"/>
                <a:cs typeface="+mn-lt"/>
              </a:rPr>
              <a:t>pagament</a:t>
            </a:r>
            <a:r>
              <a:rPr lang="es-ES" sz="1200" dirty="0" smtClean="0">
                <a:latin typeface="Taz"/>
                <a:ea typeface="+mn-lt"/>
                <a:cs typeface="+mn-lt"/>
              </a:rPr>
              <a:t> </a:t>
            </a:r>
            <a:r>
              <a:rPr lang="es-ES" sz="1200" dirty="0" err="1" smtClean="0">
                <a:latin typeface="Taz"/>
                <a:ea typeface="+mn-lt"/>
                <a:cs typeface="+mn-lt"/>
              </a:rPr>
              <a:t>amb</a:t>
            </a:r>
            <a:r>
              <a:rPr lang="es-ES" sz="1200" dirty="0" smtClean="0">
                <a:latin typeface="Taz"/>
                <a:ea typeface="+mn-lt"/>
                <a:cs typeface="+mn-lt"/>
              </a:rPr>
              <a:t> </a:t>
            </a:r>
            <a:r>
              <a:rPr lang="es-ES" sz="1200" dirty="0" err="1" smtClean="0">
                <a:latin typeface="Taz"/>
                <a:ea typeface="+mn-lt"/>
                <a:cs typeface="+mn-lt"/>
              </a:rPr>
              <a:t>targeta</a:t>
            </a:r>
            <a:r>
              <a:rPr lang="es-ES" sz="1200" dirty="0">
                <a:latin typeface="Taz"/>
                <a:ea typeface="+mn-lt"/>
                <a:cs typeface="+mn-lt"/>
              </a:rPr>
              <a:t>)</a:t>
            </a:r>
            <a:br>
              <a:rPr lang="es-ES" sz="1200" dirty="0">
                <a:latin typeface="Taz"/>
                <a:ea typeface="+mn-lt"/>
                <a:cs typeface="+mn-lt"/>
              </a:rPr>
            </a:br>
            <a:r>
              <a:rPr lang="es-ES" sz="1200" dirty="0">
                <a:latin typeface="Taz"/>
                <a:ea typeface="+mn-lt"/>
                <a:cs typeface="+mn-lt"/>
              </a:rPr>
              <a:t>Visita a </a:t>
            </a:r>
            <a:r>
              <a:rPr lang="es-ES" sz="1200" dirty="0" err="1">
                <a:latin typeface="Taz"/>
                <a:ea typeface="+mn-lt"/>
                <a:cs typeface="+mn-lt"/>
              </a:rPr>
              <a:t>càrrec</a:t>
            </a:r>
            <a:r>
              <a:rPr lang="es-ES" sz="1200" dirty="0">
                <a:latin typeface="Taz"/>
                <a:ea typeface="+mn-lt"/>
                <a:cs typeface="+mn-lt"/>
              </a:rPr>
              <a:t> de </a:t>
            </a:r>
            <a:r>
              <a:rPr lang="es-ES" sz="1200" dirty="0" err="1">
                <a:latin typeface="Taz"/>
                <a:ea typeface="+mn-lt"/>
                <a:cs typeface="+mn-lt"/>
              </a:rPr>
              <a:t>l’Associació</a:t>
            </a:r>
            <a:r>
              <a:rPr lang="es-ES" sz="1200" dirty="0">
                <a:latin typeface="Taz"/>
                <a:ea typeface="+mn-lt"/>
                <a:cs typeface="+mn-lt"/>
              </a:rPr>
              <a:t> Vic </a:t>
            </a:r>
            <a:r>
              <a:rPr lang="es-ES" sz="1200" dirty="0" err="1" smtClean="0">
                <a:latin typeface="Taz"/>
                <a:ea typeface="+mn-lt"/>
                <a:cs typeface="+mn-lt"/>
              </a:rPr>
              <a:t>Informadors</a:t>
            </a:r>
            <a:endParaRPr lang="es-ES" sz="1200" dirty="0">
              <a:latin typeface="Taz"/>
            </a:endParaRPr>
          </a:p>
          <a:p>
            <a:r>
              <a:rPr lang="es-ES" sz="1200" b="1" dirty="0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 dirty="0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309885" y="1007753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521320" y="2655122"/>
            <a:ext cx="13065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00" b="1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300" b="1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300" b="1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</a:t>
            </a:r>
            <a:r>
              <a:rPr lang="es-ES" sz="1300" b="1" dirty="0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:</a:t>
            </a:r>
          </a:p>
          <a:p>
            <a:r>
              <a:rPr lang="es-ES" sz="1300" b="1" dirty="0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 PETIT MERMA</a:t>
            </a:r>
            <a:endParaRPr lang="es-ES" sz="1300" b="1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00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 descr="Imagen que contiene calle&#10;&#10;Descripción generada con confianza muy alta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9" y="-61345"/>
            <a:ext cx="7376925" cy="331766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452" y="2803013"/>
            <a:ext cx="1661930" cy="42693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27922"/>
            <a:ext cx="534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ca-ES" sz="2000" dirty="0">
                <a:solidFill>
                  <a:srgbClr val="002060"/>
                </a:solidFill>
                <a:latin typeface="Taz Bold" panose="020B0703040502020204" pitchFamily="34" charset="0"/>
              </a:rPr>
              <a:t>DIUMENGES</a:t>
            </a:r>
            <a:r>
              <a:rPr lang="ca-ES" sz="2000" dirty="0">
                <a:solidFill>
                  <a:schemeClr val="accent1">
                    <a:lumMod val="50000"/>
                  </a:schemeClr>
                </a:solidFill>
                <a:latin typeface="Taz Bold" panose="020B0703040502020204" pitchFamily="34" charset="0"/>
              </a:rPr>
              <a:t> A </a:t>
            </a:r>
            <a:r>
              <a:rPr lang="ca-ES" sz="2000" dirty="0" smtClean="0">
                <a:solidFill>
                  <a:schemeClr val="accent1">
                    <a:lumMod val="50000"/>
                  </a:schemeClr>
                </a:solidFill>
                <a:latin typeface="Taz Bold" panose="020B0703040502020204" pitchFamily="34" charset="0"/>
              </a:rPr>
              <a:t>LA TARDA, </a:t>
            </a:r>
            <a:r>
              <a:rPr lang="ca-ES" sz="1400" dirty="0">
                <a:solidFill>
                  <a:srgbClr val="002060"/>
                </a:solidFill>
                <a:latin typeface="Taz Bold" panose="020B0703040502020204" pitchFamily="34" charset="0"/>
              </a:rPr>
              <a:t>2n i 4t DIUMENGE DE MES</a:t>
            </a:r>
            <a:endParaRPr lang="ca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60581" y="518104"/>
            <a:ext cx="644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002060"/>
                </a:solidFill>
                <a:latin typeface="Taz" panose="020B0503040502020204" pitchFamily="34" charset="0"/>
              </a:rPr>
              <a:t>VISITA GUIADA AL CENTRE HISTÒRIC+NAU CENTRAL DE LA CATEDRAL</a:t>
            </a:r>
          </a:p>
          <a:p>
            <a:r>
              <a:rPr lang="ca-ES" dirty="0" smtClean="0">
                <a:solidFill>
                  <a:srgbClr val="002060"/>
                </a:solidFill>
                <a:latin typeface="Taz" panose="020B0503040502020204" pitchFamily="34" charset="0"/>
              </a:rPr>
              <a:t>+PUJADA AL CAMPANAR DE LA PIETAT</a:t>
            </a:r>
            <a:r>
              <a:rPr lang="ca-ES" dirty="0" smtClean="0">
                <a:latin typeface="Taz" panose="020B0503040502020204" pitchFamily="34" charset="0"/>
              </a:rPr>
              <a:t> </a:t>
            </a:r>
            <a:endParaRPr lang="ca-ES" dirty="0">
              <a:latin typeface="Taz" panose="020B05030405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24" y="1285647"/>
            <a:ext cx="2733108" cy="143729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899199" y="1222931"/>
            <a:ext cx="403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Sortida: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sota el rellotge 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de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l’ajuntament</a:t>
            </a:r>
          </a:p>
          <a:p>
            <a:r>
              <a:rPr lang="ca-ES" sz="1200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Hora: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a 2/4 de 5 de la tarda</a:t>
            </a:r>
          </a:p>
          <a:p>
            <a:r>
              <a:rPr lang="ca-ES" sz="1200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Preu: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6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€ - menors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" panose="020B0503040502020204" pitchFamily="34" charset="0"/>
              </a:rPr>
              <a:t>de 10 anys gratuït</a:t>
            </a:r>
          </a:p>
          <a:p>
            <a:r>
              <a:rPr lang="ca-ES" sz="1200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Informació i reserves:</a:t>
            </a:r>
            <a:br>
              <a:rPr lang="ca-ES" sz="1200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</a:b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Assoc. Vic Informadors</a:t>
            </a:r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cs typeface="Taz Bold"/>
              </a:rPr>
              <a:t>📞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679887406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hlinkClick r:id="rId5"/>
              </a:rPr>
              <a:t>infoguiesvic@gmail.com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/>
            </a:r>
            <a:b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</a:b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Oficina de Turisme </a:t>
            </a:r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cs typeface="Taz Bold"/>
              </a:rPr>
              <a:t>📞</a:t>
            </a:r>
            <a:r>
              <a:rPr lang="ca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93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8862091  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hlinkClick r:id="rId6"/>
              </a:rPr>
              <a:t>turisme@vic.cat</a:t>
            </a:r>
            <a:r>
              <a:rPr lang="ca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</a:rPr>
              <a:t> 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899199" y="2429477"/>
            <a:ext cx="405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900" dirty="0">
                <a:solidFill>
                  <a:srgbClr val="4472C4">
                    <a:lumMod val="50000"/>
                  </a:srgbClr>
                </a:solidFill>
                <a:latin typeface="Taz Light" panose="020B0303040502020204" pitchFamily="34" charset="0"/>
              </a:rPr>
              <a:t>Organitza: </a:t>
            </a:r>
            <a:r>
              <a:rPr lang="ca-ES" sz="900" b="1" dirty="0">
                <a:solidFill>
                  <a:srgbClr val="4472C4">
                    <a:lumMod val="50000"/>
                  </a:srgbClr>
                </a:solidFill>
                <a:latin typeface="Taz Light" panose="020B0303040502020204" pitchFamily="34" charset="0"/>
              </a:rPr>
              <a:t>Associació Vic Informadors amb la col·laboració de l’Oficina de Turisme</a:t>
            </a:r>
            <a:r>
              <a:rPr lang="ca-ES" sz="900" dirty="0">
                <a:solidFill>
                  <a:srgbClr val="4472C4">
                    <a:lumMod val="50000"/>
                  </a:srgbClr>
                </a:solidFill>
                <a:latin typeface="Taz Light" panose="020B0303040502020204" pitchFamily="34" charset="0"/>
              </a:rPr>
              <a:t/>
            </a:r>
            <a:br>
              <a:rPr lang="ca-ES" sz="900" dirty="0">
                <a:solidFill>
                  <a:srgbClr val="4472C4">
                    <a:lumMod val="50000"/>
                  </a:srgbClr>
                </a:solidFill>
                <a:latin typeface="Taz Light" panose="020B0303040502020204" pitchFamily="34" charset="0"/>
              </a:rPr>
            </a:br>
            <a:r>
              <a:rPr lang="ca-ES" sz="900" dirty="0">
                <a:solidFill>
                  <a:srgbClr val="4472C4">
                    <a:lumMod val="50000"/>
                  </a:srgbClr>
                </a:solidFill>
                <a:latin typeface="Taz Light" panose="020B0303040502020204" pitchFamily="34" charset="0"/>
              </a:rPr>
              <a:t>                  </a:t>
            </a:r>
            <a:r>
              <a:rPr lang="ca-ES" sz="900" dirty="0">
                <a:solidFill>
                  <a:prstClr val="black"/>
                </a:solidFill>
                <a:latin typeface="Taz Light" panose="020B0303040502020204" pitchFamily="34" charset="0"/>
                <a:hlinkClick r:id="rId7"/>
              </a:rPr>
              <a:t>https://guiesosona.cat</a:t>
            </a:r>
            <a:r>
              <a:rPr lang="ca-ES" sz="900" dirty="0">
                <a:solidFill>
                  <a:prstClr val="black"/>
                </a:solidFill>
                <a:latin typeface="Taz Light" panose="020B0303040502020204" pitchFamily="34" charset="0"/>
              </a:rPr>
              <a:t>                                               </a:t>
            </a:r>
            <a:r>
              <a:rPr lang="ca-ES" sz="900" dirty="0">
                <a:solidFill>
                  <a:prstClr val="black"/>
                </a:solidFill>
                <a:latin typeface="Taz Light" panose="020B0303040502020204" pitchFamily="34" charset="0"/>
                <a:hlinkClick r:id="rId8"/>
              </a:rPr>
              <a:t>www.victurisme.cat</a:t>
            </a:r>
            <a:r>
              <a:rPr lang="ca-ES" sz="900" dirty="0">
                <a:solidFill>
                  <a:prstClr val="black"/>
                </a:solidFill>
                <a:latin typeface="Taz Light" panose="020B0303040502020204" pitchFamily="34" charset="0"/>
              </a:rPr>
              <a:t>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524" y="2847481"/>
            <a:ext cx="559347" cy="33800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0268" y="2860387"/>
            <a:ext cx="621686" cy="3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0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 descr="Imagen que contiene cuarto&#10;&#10;Descripción generada con confianza muy alta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7"/>
            <a:ext cx="7376923" cy="331766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49" y="2627919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078" y="132565"/>
            <a:ext cx="1503805" cy="973308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952" y="2458270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2101197" y="590502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>
                <a:latin typeface="Taz ExtraBold" panose="020B0803040502020204" pitchFamily="34" charset="0"/>
              </a:rPr>
              <a:t>NITS BARROQUES A LA PIETAT</a:t>
            </a:r>
            <a:endParaRPr lang="es-ES" b="1" dirty="0">
              <a:solidFill>
                <a:srgbClr val="C00000"/>
              </a:solidFill>
              <a:latin typeface="Taz ExtraBold" panose="020B0803040502020204" pitchFamily="34" charset="0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2091938" y="630222"/>
            <a:ext cx="56624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b="1" dirty="0">
              <a:latin typeface="Taz ExtraBold" charset="0"/>
              <a:ea typeface="+mn-lt"/>
              <a:cs typeface="+mn-lt"/>
            </a:endParaRPr>
          </a:p>
          <a:p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Visita 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teatralitzada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amb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quatre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personatges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del </a:t>
            </a:r>
            <a:r>
              <a:rPr lang="es-ES" sz="1200" b="1" dirty="0" err="1">
                <a:latin typeface="Taz Light" panose="020B0303040502020204" pitchFamily="34" charset="0"/>
                <a:ea typeface="+mn-lt"/>
                <a:cs typeface="+mn-lt"/>
              </a:rPr>
              <a:t>S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egle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d’or</a:t>
            </a:r>
            <a:r>
              <a:rPr lang="es-ES" sz="1200" b="1" dirty="0" smtClean="0">
                <a:latin typeface="Taz Light" panose="020B0303040502020204" pitchFamily="34" charset="0"/>
                <a:ea typeface="+mn-lt"/>
                <a:cs typeface="+mn-lt"/>
              </a:rPr>
              <a:t> </a:t>
            </a:r>
            <a:r>
              <a:rPr lang="es-ES" sz="1200" b="1" dirty="0" err="1">
                <a:latin typeface="Taz Light" panose="020B0303040502020204" pitchFamily="34" charset="0"/>
                <a:ea typeface="+mn-lt"/>
                <a:cs typeface="+mn-lt"/>
              </a:rPr>
              <a:t>v</a:t>
            </a:r>
            <a:r>
              <a:rPr lang="es-ES" sz="1200" b="1" dirty="0" err="1" smtClean="0">
                <a:latin typeface="Taz Light" panose="020B0303040502020204" pitchFamily="34" charset="0"/>
                <a:ea typeface="+mn-lt"/>
                <a:cs typeface="+mn-lt"/>
              </a:rPr>
              <a:t>igatà</a:t>
            </a:r>
            <a:endParaRPr lang="es-ES" sz="1200" b="1" dirty="0">
              <a:latin typeface="Taz Light" panose="020B0303040502020204" pitchFamily="34" charset="0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110899" y="774503"/>
            <a:ext cx="440906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400" b="1" dirty="0" smtClean="0">
              <a:latin typeface="Taz"/>
              <a:ea typeface="+mn-lt"/>
              <a:cs typeface="+mn-lt"/>
            </a:endParaRPr>
          </a:p>
          <a:p>
            <a:endParaRPr lang="es-ES" sz="1400" b="1" dirty="0" smtClean="0">
              <a:latin typeface="Taz"/>
              <a:ea typeface="+mn-lt"/>
              <a:cs typeface="+mn-lt"/>
            </a:endParaRPr>
          </a:p>
          <a:p>
            <a:r>
              <a:rPr lang="es-ES" sz="1400" b="1" dirty="0" smtClean="0">
                <a:latin typeface="Taz"/>
                <a:ea typeface="+mn-lt"/>
                <a:cs typeface="+mn-lt"/>
              </a:rPr>
              <a:t>Dates</a:t>
            </a:r>
            <a:r>
              <a:rPr lang="es-ES" sz="1400" b="1" dirty="0" smtClean="0">
                <a:latin typeface="Taz"/>
                <a:ea typeface="+mn-lt"/>
                <a:cs typeface="+mn-lt"/>
              </a:rPr>
              <a:t>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err="1">
                <a:latin typeface="Taz"/>
                <a:ea typeface="+mn-lt"/>
                <a:cs typeface="+mn-lt"/>
              </a:rPr>
              <a:t>d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ivendres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 21 i 28/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dissabtes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 22 i 29 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d’octubre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 2022</a:t>
            </a:r>
            <a:endParaRPr lang="es-ES" sz="1400" dirty="0" smtClean="0">
              <a:latin typeface="Taz"/>
            </a:endParaRPr>
          </a:p>
          <a:p>
            <a:r>
              <a:rPr lang="es-ES" sz="1400" b="1" dirty="0" smtClean="0">
                <a:latin typeface="Taz"/>
                <a:ea typeface="+mn-lt"/>
                <a:cs typeface="+mn-lt"/>
              </a:rPr>
              <a:t>Hora</a:t>
            </a:r>
            <a:r>
              <a:rPr lang="es-ES" sz="1400" b="1" dirty="0">
                <a:latin typeface="Taz"/>
                <a:ea typeface="+mn-lt"/>
                <a:cs typeface="+mn-lt"/>
              </a:rPr>
              <a:t> </a:t>
            </a:r>
            <a:r>
              <a:rPr lang="es-ES" sz="1400" b="1" dirty="0" err="1">
                <a:latin typeface="Taz"/>
                <a:ea typeface="+mn-lt"/>
                <a:cs typeface="+mn-lt"/>
              </a:rPr>
              <a:t>d’inici</a:t>
            </a:r>
            <a:r>
              <a:rPr lang="es-ES" sz="1400" b="1" dirty="0">
                <a:latin typeface="Taz"/>
                <a:ea typeface="+mn-lt"/>
                <a:cs typeface="+mn-lt"/>
              </a:rPr>
              <a:t>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a les 9 del 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vespre</a:t>
            </a:r>
            <a:endParaRPr lang="es-ES" sz="1400" dirty="0">
              <a:latin typeface="Taz"/>
            </a:endParaRPr>
          </a:p>
          <a:p>
            <a:r>
              <a:rPr lang="es-ES" sz="1400" b="1" dirty="0" err="1">
                <a:latin typeface="Taz"/>
                <a:ea typeface="+mn-lt"/>
                <a:cs typeface="+mn-lt"/>
              </a:rPr>
              <a:t>Trobada</a:t>
            </a:r>
            <a:r>
              <a:rPr lang="es-ES" sz="1400" dirty="0">
                <a:latin typeface="Taz"/>
                <a:ea typeface="+mn-lt"/>
                <a:cs typeface="+mn-lt"/>
              </a:rPr>
              <a:t>: 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davant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 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l’església</a:t>
            </a:r>
            <a:r>
              <a:rPr lang="es-ES" sz="1400" dirty="0" smtClean="0">
                <a:latin typeface="Taz"/>
                <a:ea typeface="+mn-lt"/>
                <a:cs typeface="+mn-lt"/>
              </a:rPr>
              <a:t> de la </a:t>
            </a:r>
            <a:r>
              <a:rPr lang="es-ES" sz="1400" dirty="0" err="1" smtClean="0">
                <a:latin typeface="Taz"/>
                <a:ea typeface="+mn-lt"/>
                <a:cs typeface="+mn-lt"/>
              </a:rPr>
              <a:t>Pietat</a:t>
            </a:r>
            <a:endParaRPr lang="es-ES" sz="1400" dirty="0" smtClean="0">
              <a:latin typeface="Taz"/>
            </a:endParaRPr>
          </a:p>
          <a:p>
            <a:r>
              <a:rPr lang="es-ES" sz="900" b="1" dirty="0" smtClean="0">
                <a:latin typeface="Taz"/>
                <a:ea typeface="+mn-lt"/>
                <a:cs typeface="+mn-lt"/>
              </a:rPr>
              <a:t/>
            </a:r>
            <a:br>
              <a:rPr lang="es-ES" sz="900" b="1" dirty="0" smtClean="0">
                <a:latin typeface="Taz"/>
                <a:ea typeface="+mn-lt"/>
                <a:cs typeface="+mn-lt"/>
              </a:rPr>
            </a:br>
            <a:r>
              <a:rPr lang="es-ES" sz="900" b="1" dirty="0" smtClean="0">
                <a:latin typeface="Taz"/>
                <a:ea typeface="+mn-lt"/>
                <a:cs typeface="+mn-lt"/>
              </a:rPr>
              <a:t>Preu</a:t>
            </a:r>
            <a:r>
              <a:rPr lang="es-ES" sz="900" b="1" dirty="0">
                <a:latin typeface="Taz"/>
                <a:ea typeface="+mn-lt"/>
                <a:cs typeface="+mn-lt"/>
              </a:rPr>
              <a:t>:</a:t>
            </a:r>
            <a:r>
              <a:rPr lang="es-ES" sz="1400" dirty="0">
                <a:latin typeface="Taz"/>
                <a:ea typeface="+mn-lt"/>
                <a:cs typeface="+mn-lt"/>
              </a:rPr>
              <a:t> </a:t>
            </a:r>
            <a:r>
              <a:rPr lang="es-ES" sz="900" dirty="0" smtClean="0">
                <a:latin typeface="Taz"/>
                <a:ea typeface="+mn-lt"/>
                <a:cs typeface="+mn-lt"/>
              </a:rPr>
              <a:t>entrada general 10€/entrada 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reduïda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8€/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menors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de 10 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anys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entrada 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gratuïta</a:t>
            </a:r>
            <a:endParaRPr lang="es-ES" sz="900" dirty="0">
              <a:latin typeface="Taz"/>
              <a:ea typeface="+mn-lt"/>
              <a:cs typeface="+mn-lt"/>
            </a:endParaRPr>
          </a:p>
          <a:p>
            <a:r>
              <a:rPr lang="es-ES" sz="900" b="1" dirty="0" err="1" smtClean="0">
                <a:latin typeface="Taz"/>
                <a:ea typeface="+mn-lt"/>
                <a:cs typeface="+mn-lt"/>
              </a:rPr>
              <a:t>Entrades</a:t>
            </a:r>
            <a:r>
              <a:rPr lang="es-ES" sz="900" dirty="0" smtClean="0">
                <a:latin typeface="Taz"/>
                <a:ea typeface="+mn-lt"/>
                <a:cs typeface="+mn-lt"/>
              </a:rPr>
              <a:t>: www.vicpuntzero.cat / Oficina de 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Turisme</a:t>
            </a:r>
            <a:endParaRPr lang="es-ES" sz="900" dirty="0" smtClean="0">
              <a:latin typeface="Taz"/>
              <a:ea typeface="+mn-lt"/>
              <a:cs typeface="+mn-lt"/>
            </a:endParaRPr>
          </a:p>
          <a:p>
            <a:r>
              <a:rPr lang="es-ES" sz="900" b="1" dirty="0" smtClean="0">
                <a:latin typeface="Taz"/>
                <a:ea typeface="+mn-lt"/>
                <a:cs typeface="+mn-lt"/>
              </a:rPr>
              <a:t>Visita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</a:t>
            </a:r>
            <a:r>
              <a:rPr lang="es-ES" sz="900" b="1" dirty="0" err="1" smtClean="0">
                <a:latin typeface="Taz"/>
                <a:ea typeface="+mn-lt"/>
                <a:cs typeface="+mn-lt"/>
              </a:rPr>
              <a:t>teatralitzada</a:t>
            </a:r>
            <a:r>
              <a:rPr lang="es-ES" sz="900" dirty="0" smtClean="0">
                <a:latin typeface="Taz"/>
                <a:ea typeface="+mn-lt"/>
                <a:cs typeface="+mn-lt"/>
              </a:rPr>
              <a:t>: </a:t>
            </a:r>
            <a:r>
              <a:rPr lang="es-ES" sz="900" dirty="0" smtClean="0">
                <a:latin typeface="Taz"/>
                <a:ea typeface="+mn-lt"/>
                <a:cs typeface="+mn-lt"/>
              </a:rPr>
              <a:t>guiada per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</a:t>
            </a:r>
            <a:r>
              <a:rPr lang="es-ES" sz="900" dirty="0" smtClean="0">
                <a:latin typeface="Taz"/>
                <a:ea typeface="+mn-lt"/>
                <a:cs typeface="+mn-lt"/>
              </a:rPr>
              <a:t>Xavier  Cervera</a:t>
            </a:r>
            <a:br>
              <a:rPr lang="es-ES" sz="900" dirty="0" smtClean="0">
                <a:latin typeface="Taz"/>
                <a:ea typeface="+mn-lt"/>
                <a:cs typeface="+mn-lt"/>
              </a:rPr>
            </a:br>
            <a:r>
              <a:rPr lang="es-ES" sz="900" b="1" dirty="0" err="1" smtClean="0">
                <a:latin typeface="Taz"/>
                <a:ea typeface="+mn-lt"/>
                <a:cs typeface="+mn-lt"/>
              </a:rPr>
              <a:t>Guió</a:t>
            </a:r>
            <a:r>
              <a:rPr lang="es-ES" sz="900" b="1" dirty="0" smtClean="0">
                <a:latin typeface="Taz"/>
                <a:ea typeface="+mn-lt"/>
                <a:cs typeface="+mn-lt"/>
              </a:rPr>
              <a:t>: </a:t>
            </a:r>
            <a:r>
              <a:rPr lang="es-ES" sz="900" dirty="0" err="1" smtClean="0">
                <a:latin typeface="Taz"/>
                <a:ea typeface="+mn-lt"/>
                <a:cs typeface="+mn-lt"/>
              </a:rPr>
              <a:t>Xevi</a:t>
            </a:r>
            <a:r>
              <a:rPr lang="es-ES" sz="900" dirty="0" smtClean="0">
                <a:latin typeface="Taz"/>
                <a:ea typeface="+mn-lt"/>
                <a:cs typeface="+mn-lt"/>
              </a:rPr>
              <a:t> Font</a:t>
            </a:r>
            <a:endParaRPr lang="es-ES" sz="900" dirty="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215163" y="2504902"/>
            <a:ext cx="25821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200" dirty="0" smtClean="0">
              <a:latin typeface="Taz"/>
              <a:ea typeface="+mn-lt"/>
              <a:cs typeface="+mn-lt"/>
            </a:endParaRPr>
          </a:p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cs typeface="Taz Bold"/>
              </a:rPr>
              <a:t/>
            </a:r>
            <a:b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cs typeface="Taz Bold"/>
              </a:rPr>
            </a:br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  <a:latin typeface="Taz Light" panose="020B0303040502020204" pitchFamily="34" charset="0"/>
                <a:cs typeface="Taz Bold"/>
              </a:rPr>
              <a:t>📞</a:t>
            </a:r>
            <a:r>
              <a:rPr lang="es-ES" sz="1200" b="1" dirty="0" smtClean="0">
                <a:latin typeface="Taz"/>
                <a:ea typeface="+mn-lt"/>
                <a:cs typeface="+mn-lt"/>
              </a:rPr>
              <a:t>93 </a:t>
            </a:r>
            <a:r>
              <a:rPr lang="es-ES" sz="1200" b="1" dirty="0">
                <a:latin typeface="Taz"/>
                <a:ea typeface="+mn-lt"/>
                <a:cs typeface="+mn-lt"/>
              </a:rPr>
              <a:t>886 20 91 | www.victurisme.cat</a:t>
            </a:r>
            <a:endParaRPr lang="es-ES" sz="1200" b="1" dirty="0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3" y="412192"/>
            <a:ext cx="1846185" cy="27692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99" y="774952"/>
            <a:ext cx="990158" cy="4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8" y="-61345"/>
            <a:ext cx="7376923" cy="3317663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rgbClr val="C00000"/>
                </a:solidFill>
                <a:latin typeface="Taz"/>
              </a:rPr>
              <a:t>Gener 2020</a:t>
            </a:r>
            <a:endParaRPr lang="es-ES" b="1">
              <a:solidFill>
                <a:srgbClr val="C00000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37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7" y="-61345"/>
            <a:ext cx="7376921" cy="3317663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rgbClr val="C00000"/>
                </a:solidFill>
                <a:latin typeface="Taz"/>
              </a:rPr>
              <a:t>Gener 2020</a:t>
            </a:r>
            <a:endParaRPr lang="es-ES" b="1">
              <a:solidFill>
                <a:srgbClr val="C00000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59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7" y="-61345"/>
            <a:ext cx="7376921" cy="3317662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chemeClr val="bg1"/>
                </a:solidFill>
                <a:latin typeface="Taz"/>
              </a:rPr>
              <a:t>Gener 2020</a:t>
            </a:r>
            <a:endParaRPr lang="es-ES" b="1">
              <a:solidFill>
                <a:schemeClr val="bg1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chemeClr val="bg1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chemeClr val="bg1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chemeClr val="bg1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7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3238500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chemeClr val="bg1"/>
                </a:solidFill>
                <a:latin typeface="Taz"/>
              </a:rPr>
              <a:t>Gener 2020</a:t>
            </a:r>
            <a:endParaRPr lang="es-ES" b="1">
              <a:solidFill>
                <a:schemeClr val="bg1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solidFill>
                  <a:schemeClr val="bg1"/>
                </a:solidFill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solidFill>
                <a:schemeClr val="bg1"/>
              </a:solidFill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solidFill>
                  <a:schemeClr val="bg1"/>
                </a:solidFill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solidFill>
                  <a:schemeClr val="bg1"/>
                </a:solidFill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solidFill>
                  <a:schemeClr val="bg1"/>
                </a:solidFill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solidFill>
                <a:schemeClr val="bg1"/>
              </a:solidFill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chemeClr val="bg1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chemeClr val="bg1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chemeClr val="bg1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73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30F4760-342C-4975-9EA2-83081A8A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06" y="-61345"/>
            <a:ext cx="7376919" cy="3317662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98272AD6-8268-48A7-B10B-1228F6AB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37" y="2636272"/>
            <a:ext cx="2273459" cy="584031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4EE57A5-E2A5-4B1A-AC68-DA23CB7B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15" y="-234334"/>
            <a:ext cx="1865862" cy="1207642"/>
          </a:xfrm>
          <a:prstGeom prst="rect">
            <a:avLst/>
          </a:prstGeom>
        </p:spPr>
      </p:pic>
      <p:pic>
        <p:nvPicPr>
          <p:cNvPr id="8" name="Imagen 8" descr="Imagen que contiene laptop&#10;&#10;Descripción generada con confianza muy alta">
            <a:extLst>
              <a:ext uri="{FF2B5EF4-FFF2-40B4-BE49-F238E27FC236}">
                <a16:creationId xmlns:a16="http://schemas.microsoft.com/office/drawing/2014/main" id="{9E1E0F99-7544-4BEB-92E5-4C278BF1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117" y="2534462"/>
            <a:ext cx="793919" cy="723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2638CE-2F54-4A94-B580-F1BAE438E9F2}"/>
              </a:ext>
            </a:extLst>
          </p:cNvPr>
          <p:cNvSpPr txBox="1"/>
          <p:nvPr/>
        </p:nvSpPr>
        <p:spPr>
          <a:xfrm>
            <a:off x="112186" y="136349"/>
            <a:ext cx="4747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Taz"/>
              </a:rPr>
              <a:t>VISITA GUIADA DELS </a:t>
            </a:r>
            <a:r>
              <a:rPr lang="es-ES" b="1">
                <a:latin typeface="Taz"/>
              </a:rPr>
              <a:t>DIUMENGES | </a:t>
            </a:r>
            <a:r>
              <a:rPr lang="es-ES" b="1">
                <a:solidFill>
                  <a:srgbClr val="C00000"/>
                </a:solidFill>
                <a:latin typeface="Taz"/>
              </a:rPr>
              <a:t>Gener 2020</a:t>
            </a:r>
            <a:endParaRPr lang="es-ES" b="1">
              <a:solidFill>
                <a:srgbClr val="C00000"/>
              </a:solidFill>
              <a:latin typeface="Taz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844FEE-43F9-4C9A-B71D-077D085FADC5}"/>
              </a:ext>
            </a:extLst>
          </p:cNvPr>
          <p:cNvSpPr txBox="1"/>
          <p:nvPr/>
        </p:nvSpPr>
        <p:spPr>
          <a:xfrm>
            <a:off x="112927" y="474149"/>
            <a:ext cx="315929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Títol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descriptiu</a:t>
            </a:r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 </a:t>
            </a:r>
          </a:p>
          <a:p>
            <a:r>
              <a:rPr lang="es-ES" b="1" dirty="0">
                <a:latin typeface="Taz ExtraBold" charset="0"/>
                <a:ea typeface="Taz ExtraBold" charset="0"/>
                <a:cs typeface="Taz ExtraBold" charset="0"/>
              </a:rPr>
              <a:t>de </a:t>
            </a:r>
            <a:r>
              <a:rPr lang="es-ES" b="1" dirty="0" err="1">
                <a:latin typeface="Taz ExtraBold" charset="0"/>
                <a:ea typeface="Taz ExtraBold" charset="0"/>
                <a:cs typeface="Taz ExtraBold" charset="0"/>
              </a:rPr>
              <a:t>l'activitat</a:t>
            </a:r>
            <a:endParaRPr lang="es-ES" b="1" dirty="0">
              <a:latin typeface="Taz ExtraBold" charset="0"/>
              <a:ea typeface="Taz ExtraBold" charset="0"/>
              <a:cs typeface="Taz ExtraBold" charset="0"/>
            </a:endParaRPr>
          </a:p>
          <a:p>
            <a:r>
              <a:rPr lang="es-ES" sz="1200" i="1" dirty="0" err="1">
                <a:latin typeface="Taz"/>
                <a:ea typeface="+mn-lt"/>
                <a:cs typeface="+mn-lt"/>
              </a:rPr>
              <a:t>Subtítol</a:t>
            </a:r>
            <a:r>
              <a:rPr lang="es-ES" sz="1200" i="1" dirty="0">
                <a:latin typeface="Taz"/>
                <a:ea typeface="+mn-lt"/>
                <a:cs typeface="+mn-lt"/>
              </a:rPr>
              <a:t> de </a:t>
            </a:r>
            <a:r>
              <a:rPr lang="es-ES" sz="1200" i="1" dirty="0" err="1">
                <a:latin typeface="Taz"/>
                <a:ea typeface="+mn-lt"/>
                <a:cs typeface="+mn-lt"/>
              </a:rPr>
              <a:t>l'activitat</a:t>
            </a:r>
            <a:endParaRPr lang="es-ES" sz="1200" i="1" dirty="0">
              <a:latin typeface="Taz"/>
              <a:ea typeface="+mn-lt"/>
              <a:cs typeface="+mn-lt"/>
            </a:endParaRPr>
          </a:p>
          <a:p>
            <a:endParaRPr lang="es-ES" dirty="0">
              <a:latin typeface="Calibri" panose="020F0502020204030204"/>
              <a:ea typeface="+mn-lt"/>
              <a:cs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DB7559-10A9-415B-A123-489188ADC8A0}"/>
              </a:ext>
            </a:extLst>
          </p:cNvPr>
          <p:cNvSpPr txBox="1"/>
          <p:nvPr/>
        </p:nvSpPr>
        <p:spPr>
          <a:xfrm>
            <a:off x="2946399" y="1227224"/>
            <a:ext cx="414431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>
                <a:latin typeface="Taz"/>
                <a:ea typeface="+mn-lt"/>
                <a:cs typeface="+mn-lt"/>
              </a:rPr>
              <a:t>Dates:</a:t>
            </a:r>
            <a:r>
              <a:rPr lang="es-ES" sz="1400">
                <a:latin typeface="Taz"/>
                <a:ea typeface="+mn-lt"/>
                <a:cs typeface="+mn-lt"/>
              </a:rPr>
              <a:t> Diumenges 7, 14, 21 i 28 d’Octubre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Hora d’inici:</a:t>
            </a:r>
            <a:r>
              <a:rPr lang="es-ES" sz="1400">
                <a:latin typeface="Taz"/>
                <a:ea typeface="+mn-lt"/>
                <a:cs typeface="+mn-lt"/>
              </a:rPr>
              <a:t> 12 del migdia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Trobada</a:t>
            </a:r>
            <a:r>
              <a:rPr lang="es-ES" sz="1400">
                <a:latin typeface="Taz"/>
                <a:ea typeface="+mn-lt"/>
                <a:cs typeface="+mn-lt"/>
              </a:rPr>
              <a:t>: Oficina de Turisme de Vic</a:t>
            </a:r>
            <a:endParaRPr lang="es-ES" sz="1400">
              <a:latin typeface="Taz"/>
            </a:endParaRPr>
          </a:p>
          <a:p>
            <a:r>
              <a:rPr lang="es-ES" sz="1400" b="1">
                <a:latin typeface="Taz"/>
                <a:ea typeface="+mn-lt"/>
                <a:cs typeface="+mn-lt"/>
              </a:rPr>
              <a:t>Preu:</a:t>
            </a:r>
            <a:r>
              <a:rPr lang="es-ES" sz="1400">
                <a:latin typeface="Taz"/>
                <a:ea typeface="+mn-lt"/>
                <a:cs typeface="+mn-lt"/>
              </a:rPr>
              <a:t> 4€ adults (menors de 12 anys gratuït)</a:t>
            </a:r>
            <a:endParaRPr lang="es-ES" sz="1400">
              <a:latin typeface="Taz"/>
            </a:endParaRPr>
          </a:p>
          <a:p>
            <a:pPr algn="l"/>
            <a:endParaRPr lang="es-ES" dirty="0"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46CF37-A077-44F2-AFEF-496B0F29B17D}"/>
              </a:ext>
            </a:extLst>
          </p:cNvPr>
          <p:cNvSpPr txBox="1"/>
          <p:nvPr/>
        </p:nvSpPr>
        <p:spPr>
          <a:xfrm>
            <a:off x="2945341" y="2200649"/>
            <a:ext cx="27347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latin typeface="Taz"/>
                <a:ea typeface="+mn-lt"/>
                <a:cs typeface="+mn-lt"/>
              </a:rPr>
              <a:t>Reserva prèvia a l’</a:t>
            </a:r>
            <a:r>
              <a:rPr lang="es-ES" sz="1200" b="1">
                <a:latin typeface="Taz"/>
                <a:ea typeface="+mn-lt"/>
                <a:cs typeface="+mn-lt"/>
              </a:rPr>
              <a:t>Oficina de Turisme</a:t>
            </a:r>
            <a:endParaRPr lang="es-ES" sz="1200" b="1">
              <a:latin typeface="Taz"/>
            </a:endParaRPr>
          </a:p>
          <a:p>
            <a:r>
              <a:rPr lang="es-ES" sz="1200" b="1">
                <a:latin typeface="Taz"/>
                <a:ea typeface="+mn-lt"/>
                <a:cs typeface="+mn-lt"/>
              </a:rPr>
              <a:t>Tel. 93 886 20 91 | www.victurisme.cat</a:t>
            </a:r>
            <a:endParaRPr lang="es-ES" sz="1200" b="1">
              <a:latin typeface="Taz"/>
            </a:endParaRPr>
          </a:p>
          <a:p>
            <a:pPr algn="l"/>
            <a:endParaRPr lang="es-ES" b="1" dirty="0"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851F1C-542C-4DB1-A897-908914E80D00}"/>
              </a:ext>
            </a:extLst>
          </p:cNvPr>
          <p:cNvSpPr/>
          <p:nvPr/>
        </p:nvSpPr>
        <p:spPr>
          <a:xfrm>
            <a:off x="209554" y="1317849"/>
            <a:ext cx="2639100" cy="176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FF67AE-404A-4839-8A39-F50465751ACC}"/>
              </a:ext>
            </a:extLst>
          </p:cNvPr>
          <p:cNvSpPr txBox="1"/>
          <p:nvPr/>
        </p:nvSpPr>
        <p:spPr>
          <a:xfrm>
            <a:off x="5705126" y="2723699"/>
            <a:ext cx="1061858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El </a:t>
            </a:r>
            <a:r>
              <a:rPr lang="es-ES" sz="1050" dirty="0" err="1" smtClean="0">
                <a:solidFill>
                  <a:srgbClr val="C00000"/>
                </a:solidFill>
                <a:latin typeface="Taz"/>
                <a:ea typeface="+mn-lt"/>
                <a:cs typeface="+mn-lt"/>
              </a:rPr>
              <a:t>proper</a:t>
            </a:r>
            <a:r>
              <a:rPr lang="es-ES" sz="1050" dirty="0">
                <a:solidFill>
                  <a:srgbClr val="C00000"/>
                </a:solidFill>
                <a:latin typeface="Taz"/>
                <a:ea typeface="+mn-lt"/>
                <a:cs typeface="+mn-lt"/>
              </a:rPr>
              <a:t> mes:</a:t>
            </a:r>
            <a:endParaRPr lang="es-ES" sz="1050" dirty="0">
              <a:solidFill>
                <a:srgbClr val="C00000"/>
              </a:solidFill>
              <a:latin typeface="Taz"/>
              <a:cs typeface="Calibri"/>
            </a:endParaRPr>
          </a:p>
          <a:p>
            <a:pPr algn="l"/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851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s_turisme_2020" id="{BEE085D5-BB40-1243-BFA5-E061811518D2}" vid="{2B6F8741-BD47-C247-A665-240535AD0E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flyers_turisme_2020_tots_colors</Template>
  <TotalTime>1022</TotalTime>
  <Words>1030</Words>
  <Application>Microsoft Office PowerPoint</Application>
  <PresentationFormat>Personalizado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Taz</vt:lpstr>
      <vt:lpstr>Taz Bold</vt:lpstr>
      <vt:lpstr>Taz ExtraBold</vt:lpstr>
      <vt:lpstr>Taz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Ajt. Vic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Pilar Canellas Solà</dc:creator>
  <cp:lastModifiedBy>Pilar Canellas Solà</cp:lastModifiedBy>
  <cp:revision>34</cp:revision>
  <dcterms:created xsi:type="dcterms:W3CDTF">2020-02-20T12:50:36Z</dcterms:created>
  <dcterms:modified xsi:type="dcterms:W3CDTF">2022-09-20T11:30:52Z</dcterms:modified>
</cp:coreProperties>
</file>